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8" r:id="rId1"/>
  </p:sldMasterIdLst>
  <p:sldIdLst>
    <p:sldId id="256" r:id="rId2"/>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ward Haughton" initials="HH" lastIdx="1" clrIdx="0">
    <p:extLst>
      <p:ext uri="{19B8F6BF-5375-455C-9EA6-DF929625EA0E}">
        <p15:presenceInfo xmlns:p15="http://schemas.microsoft.com/office/powerpoint/2012/main" userId="65eca7f011d4e95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038EED"/>
    <a:srgbClr val="0E64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0" d="100"/>
          <a:sy n="60" d="100"/>
        </p:scale>
        <p:origin x="2558"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1191"/>
            <a:ext cx="5143500" cy="3448756"/>
          </a:xfrm>
        </p:spPr>
        <p:txBody>
          <a:bodyPr anchor="b"/>
          <a:lstStyle>
            <a:lvl1pPr algn="ctr">
              <a:defRPr sz="3375"/>
            </a:lvl1pPr>
          </a:lstStyle>
          <a:p>
            <a:r>
              <a:rPr lang="en-US"/>
              <a:t>Click to edit Master title style</a:t>
            </a:r>
            <a:endParaRPr lang="en-GB"/>
          </a:p>
        </p:txBody>
      </p:sp>
      <p:sp>
        <p:nvSpPr>
          <p:cNvPr id="3" name="Subtitle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54E6C49-6C3B-400B-9C83-2ED941035A91}" type="datetimeFigureOut">
              <a:rPr lang="en-GB" smtClean="0"/>
              <a:t>20/09/2021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263D2D-3C4A-4168-80E4-BFC2F29C7112}" type="slidenum">
              <a:rPr lang="en-GB" smtClean="0"/>
              <a:t>‹#›</a:t>
            </a:fld>
            <a:endParaRPr lang="en-GB"/>
          </a:p>
        </p:txBody>
      </p:sp>
    </p:spTree>
    <p:extLst>
      <p:ext uri="{BB962C8B-B14F-4D97-AF65-F5344CB8AC3E}">
        <p14:creationId xmlns:p14="http://schemas.microsoft.com/office/powerpoint/2010/main" val="148237169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54E6C49-6C3B-400B-9C83-2ED941035A91}" type="datetimeFigureOut">
              <a:rPr lang="en-GB" smtClean="0"/>
              <a:t>20/09/2021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263D2D-3C4A-4168-80E4-BFC2F29C7112}" type="slidenum">
              <a:rPr lang="en-GB" smtClean="0"/>
              <a:t>‹#›</a:t>
            </a:fld>
            <a:endParaRPr lang="en-GB"/>
          </a:p>
        </p:txBody>
      </p:sp>
    </p:spTree>
    <p:extLst>
      <p:ext uri="{BB962C8B-B14F-4D97-AF65-F5344CB8AC3E}">
        <p14:creationId xmlns:p14="http://schemas.microsoft.com/office/powerpoint/2010/main" val="890782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6" y="527403"/>
            <a:ext cx="1478756" cy="839487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71487"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54E6C49-6C3B-400B-9C83-2ED941035A91}" type="datetimeFigureOut">
              <a:rPr lang="en-GB" smtClean="0"/>
              <a:t>20/09/2021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263D2D-3C4A-4168-80E4-BFC2F29C7112}" type="slidenum">
              <a:rPr lang="en-GB" smtClean="0"/>
              <a:t>‹#›</a:t>
            </a:fld>
            <a:endParaRPr lang="en-GB"/>
          </a:p>
        </p:txBody>
      </p:sp>
    </p:spTree>
    <p:extLst>
      <p:ext uri="{BB962C8B-B14F-4D97-AF65-F5344CB8AC3E}">
        <p14:creationId xmlns:p14="http://schemas.microsoft.com/office/powerpoint/2010/main" val="1319764178"/>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54E6C49-6C3B-400B-9C83-2ED941035A91}" type="datetimeFigureOut">
              <a:rPr lang="en-GB" smtClean="0"/>
              <a:t>20/09/2021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263D2D-3C4A-4168-80E4-BFC2F29C7112}" type="slidenum">
              <a:rPr lang="en-GB" smtClean="0"/>
              <a:t>‹#›</a:t>
            </a:fld>
            <a:endParaRPr lang="en-GB"/>
          </a:p>
        </p:txBody>
      </p:sp>
    </p:spTree>
    <p:extLst>
      <p:ext uri="{BB962C8B-B14F-4D97-AF65-F5344CB8AC3E}">
        <p14:creationId xmlns:p14="http://schemas.microsoft.com/office/powerpoint/2010/main" val="3478652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2"/>
            <a:ext cx="5915025" cy="4120620"/>
          </a:xfrm>
        </p:spPr>
        <p:txBody>
          <a:bodyPr anchor="b"/>
          <a:lstStyle>
            <a:lvl1pPr>
              <a:defRPr sz="3375"/>
            </a:lvl1pPr>
          </a:lstStyle>
          <a:p>
            <a:r>
              <a:rPr lang="en-US"/>
              <a:t>Click to edit Master title style</a:t>
            </a:r>
            <a:endParaRPr lang="en-GB"/>
          </a:p>
        </p:txBody>
      </p:sp>
      <p:sp>
        <p:nvSpPr>
          <p:cNvPr id="3" name="Text Placeholder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4E6C49-6C3B-400B-9C83-2ED941035A91}" type="datetimeFigureOut">
              <a:rPr lang="en-GB" smtClean="0"/>
              <a:t>20/09/2021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263D2D-3C4A-4168-80E4-BFC2F29C7112}" type="slidenum">
              <a:rPr lang="en-GB" smtClean="0"/>
              <a:t>‹#›</a:t>
            </a:fld>
            <a:endParaRPr lang="en-GB"/>
          </a:p>
        </p:txBody>
      </p:sp>
    </p:spTree>
    <p:extLst>
      <p:ext uri="{BB962C8B-B14F-4D97-AF65-F5344CB8AC3E}">
        <p14:creationId xmlns:p14="http://schemas.microsoft.com/office/powerpoint/2010/main" val="821018034"/>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54E6C49-6C3B-400B-9C83-2ED941035A91}" type="datetimeFigureOut">
              <a:rPr lang="en-GB" smtClean="0"/>
              <a:t>20/09/2021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263D2D-3C4A-4168-80E4-BFC2F29C7112}" type="slidenum">
              <a:rPr lang="en-GB" smtClean="0"/>
              <a:t>‹#›</a:t>
            </a:fld>
            <a:endParaRPr lang="en-GB"/>
          </a:p>
        </p:txBody>
      </p:sp>
    </p:spTree>
    <p:extLst>
      <p:ext uri="{BB962C8B-B14F-4D97-AF65-F5344CB8AC3E}">
        <p14:creationId xmlns:p14="http://schemas.microsoft.com/office/powerpoint/2010/main" val="89660991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4"/>
            <a:ext cx="5915025" cy="1914702"/>
          </a:xfrm>
        </p:spPr>
        <p:txBody>
          <a:bodyPr/>
          <a:lstStyle/>
          <a:p>
            <a:r>
              <a:rPr lang="en-US"/>
              <a:t>Click to edit Master title style</a:t>
            </a:r>
            <a:endParaRPr lang="en-GB"/>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54E6C49-6C3B-400B-9C83-2ED941035A91}" type="datetimeFigureOut">
              <a:rPr lang="en-GB" smtClean="0"/>
              <a:t>20/09/2021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263D2D-3C4A-4168-80E4-BFC2F29C7112}" type="slidenum">
              <a:rPr lang="en-GB" smtClean="0"/>
              <a:t>‹#›</a:t>
            </a:fld>
            <a:endParaRPr lang="en-GB"/>
          </a:p>
        </p:txBody>
      </p:sp>
    </p:spTree>
    <p:extLst>
      <p:ext uri="{BB962C8B-B14F-4D97-AF65-F5344CB8AC3E}">
        <p14:creationId xmlns:p14="http://schemas.microsoft.com/office/powerpoint/2010/main" val="65230678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54E6C49-6C3B-400B-9C83-2ED941035A91}" type="datetimeFigureOut">
              <a:rPr lang="en-GB" smtClean="0"/>
              <a:t>20/09/2021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0263D2D-3C4A-4168-80E4-BFC2F29C7112}" type="slidenum">
              <a:rPr lang="en-GB" smtClean="0"/>
              <a:t>‹#›</a:t>
            </a:fld>
            <a:endParaRPr lang="en-GB"/>
          </a:p>
        </p:txBody>
      </p:sp>
    </p:spTree>
    <p:extLst>
      <p:ext uri="{BB962C8B-B14F-4D97-AF65-F5344CB8AC3E}">
        <p14:creationId xmlns:p14="http://schemas.microsoft.com/office/powerpoint/2010/main" val="2686394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4E6C49-6C3B-400B-9C83-2ED941035A91}" type="datetimeFigureOut">
              <a:rPr lang="en-GB" smtClean="0"/>
              <a:t>20/09/2021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0263D2D-3C4A-4168-80E4-BFC2F29C7112}" type="slidenum">
              <a:rPr lang="en-GB" smtClean="0"/>
              <a:t>‹#›</a:t>
            </a:fld>
            <a:endParaRPr lang="en-GB"/>
          </a:p>
        </p:txBody>
      </p:sp>
    </p:spTree>
    <p:extLst>
      <p:ext uri="{BB962C8B-B14F-4D97-AF65-F5344CB8AC3E}">
        <p14:creationId xmlns:p14="http://schemas.microsoft.com/office/powerpoint/2010/main" val="346654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3" cy="2311400"/>
          </a:xfrm>
        </p:spPr>
        <p:txBody>
          <a:bodyPr anchor="b"/>
          <a:lstStyle>
            <a:lvl1pPr>
              <a:defRPr sz="1800"/>
            </a:lvl1pPr>
          </a:lstStyle>
          <a:p>
            <a:r>
              <a:rPr lang="en-US"/>
              <a:t>Click to edit Master title style</a:t>
            </a:r>
            <a:endParaRPr lang="en-GB"/>
          </a:p>
        </p:txBody>
      </p:sp>
      <p:sp>
        <p:nvSpPr>
          <p:cNvPr id="3" name="Content Placeholder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p:txBody>
          <a:bodyPr/>
          <a:lstStyle/>
          <a:p>
            <a:fld id="{E54E6C49-6C3B-400B-9C83-2ED941035A91}" type="datetimeFigureOut">
              <a:rPr lang="en-GB" smtClean="0"/>
              <a:t>20/09/2021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263D2D-3C4A-4168-80E4-BFC2F29C7112}" type="slidenum">
              <a:rPr lang="en-GB" smtClean="0"/>
              <a:t>‹#›</a:t>
            </a:fld>
            <a:endParaRPr lang="en-GB"/>
          </a:p>
        </p:txBody>
      </p:sp>
    </p:spTree>
    <p:extLst>
      <p:ext uri="{BB962C8B-B14F-4D97-AF65-F5344CB8AC3E}">
        <p14:creationId xmlns:p14="http://schemas.microsoft.com/office/powerpoint/2010/main" val="75327590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3" cy="2311400"/>
          </a:xfrm>
        </p:spPr>
        <p:txBody>
          <a:bodyPr anchor="b"/>
          <a:lstStyle>
            <a:lvl1pPr>
              <a:defRPr sz="1800"/>
            </a:lvl1pPr>
          </a:lstStyle>
          <a:p>
            <a:r>
              <a:rPr lang="en-US"/>
              <a:t>Click to edit Master title style</a:t>
            </a:r>
            <a:endParaRPr lang="en-GB"/>
          </a:p>
        </p:txBody>
      </p:sp>
      <p:sp>
        <p:nvSpPr>
          <p:cNvPr id="3" name="Picture Placeholder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lang="en-GB"/>
          </a:p>
        </p:txBody>
      </p:sp>
      <p:sp>
        <p:nvSpPr>
          <p:cNvPr id="4" name="Text Placeholder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p:txBody>
          <a:bodyPr/>
          <a:lstStyle/>
          <a:p>
            <a:fld id="{E54E6C49-6C3B-400B-9C83-2ED941035A91}" type="datetimeFigureOut">
              <a:rPr lang="en-GB" smtClean="0"/>
              <a:t>20/09/2021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263D2D-3C4A-4168-80E4-BFC2F29C7112}" type="slidenum">
              <a:rPr lang="en-GB" smtClean="0"/>
              <a:t>‹#›</a:t>
            </a:fld>
            <a:endParaRPr lang="en-GB"/>
          </a:p>
        </p:txBody>
      </p:sp>
    </p:spTree>
    <p:extLst>
      <p:ext uri="{BB962C8B-B14F-4D97-AF65-F5344CB8AC3E}">
        <p14:creationId xmlns:p14="http://schemas.microsoft.com/office/powerpoint/2010/main" val="2184361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E54E6C49-6C3B-400B-9C83-2ED941035A91}" type="datetimeFigureOut">
              <a:rPr lang="en-GB" smtClean="0"/>
              <a:t>20/09/2021</a:t>
            </a:fld>
            <a:endParaRPr lang="en-GB"/>
          </a:p>
        </p:txBody>
      </p:sp>
      <p:sp>
        <p:nvSpPr>
          <p:cNvPr id="5" name="Footer Placeholder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70263D2D-3C4A-4168-80E4-BFC2F29C7112}" type="slidenum">
              <a:rPr lang="en-GB" smtClean="0"/>
              <a:t>‹#›</a:t>
            </a:fld>
            <a:endParaRPr lang="en-GB"/>
          </a:p>
        </p:txBody>
      </p:sp>
    </p:spTree>
    <p:extLst>
      <p:ext uri="{BB962C8B-B14F-4D97-AF65-F5344CB8AC3E}">
        <p14:creationId xmlns:p14="http://schemas.microsoft.com/office/powerpoint/2010/main" val="1594502722"/>
      </p:ext>
    </p:extLst>
  </p:cSld>
  <p:clrMap bg1="lt1" tx1="dk1" bg2="lt2" tx2="dk2" accent1="accent1" accent2="accent2" accent3="accent3" accent4="accent4" accent5="accent5" accent6="accent6" hlink="hlink" folHlink="folHlink"/>
  <p:sldLayoutIdLst>
    <p:sldLayoutId id="2147484149" r:id="rId1"/>
    <p:sldLayoutId id="2147484150" r:id="rId2"/>
    <p:sldLayoutId id="2147484151" r:id="rId3"/>
    <p:sldLayoutId id="2147484152" r:id="rId4"/>
    <p:sldLayoutId id="2147484153" r:id="rId5"/>
    <p:sldLayoutId id="2147484154" r:id="rId6"/>
    <p:sldLayoutId id="2147484155" r:id="rId7"/>
    <p:sldLayoutId id="2147484156" r:id="rId8"/>
    <p:sldLayoutId id="2147484157" r:id="rId9"/>
    <p:sldLayoutId id="2147484158" r:id="rId10"/>
    <p:sldLayoutId id="2147484159" r:id="rId11"/>
  </p:sldLayoutIdLs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339401" y="8433360"/>
            <a:ext cx="1352921" cy="1048932"/>
          </a:xfrm>
          <a:prstGeom prst="rect">
            <a:avLst/>
          </a:prstGeom>
        </p:spPr>
      </p:pic>
      <p:sp>
        <p:nvSpPr>
          <p:cNvPr id="5" name="Title 1"/>
          <p:cNvSpPr>
            <a:spLocks noGrp="1"/>
          </p:cNvSpPr>
          <p:nvPr>
            <p:ph type="ctrTitle"/>
          </p:nvPr>
        </p:nvSpPr>
        <p:spPr>
          <a:xfrm>
            <a:off x="339401" y="315102"/>
            <a:ext cx="5687975" cy="948617"/>
          </a:xfrm>
        </p:spPr>
        <p:txBody>
          <a:bodyPr anchor="t">
            <a:noAutofit/>
          </a:bodyPr>
          <a:lstStyle/>
          <a:p>
            <a:pPr algn="l">
              <a:lnSpc>
                <a:spcPct val="100000"/>
              </a:lnSpc>
            </a:pPr>
            <a:r>
              <a:rPr lang="en-GB" sz="3200" b="1" dirty="0">
                <a:solidFill>
                  <a:srgbClr val="009999"/>
                </a:solidFill>
                <a:latin typeface="+mn-lt"/>
                <a:cs typeface="Arial" panose="020B0604020202020204" pitchFamily="34" charset="0"/>
              </a:rPr>
              <a:t>Practice Inclusivity </a:t>
            </a:r>
            <a:r>
              <a:rPr lang="en-GB" sz="1800" b="1" dirty="0">
                <a:solidFill>
                  <a:srgbClr val="009999"/>
                </a:solidFill>
                <a:latin typeface="+mn-lt"/>
                <a:cs typeface="Arial" panose="020B0604020202020204" pitchFamily="34" charset="0"/>
              </a:rPr>
              <a:t>(2 - 3hours)</a:t>
            </a:r>
            <a:br>
              <a:rPr lang="en-GB" sz="3200" b="1" dirty="0">
                <a:solidFill>
                  <a:srgbClr val="009999"/>
                </a:solidFill>
                <a:latin typeface="+mn-lt"/>
                <a:cs typeface="Arial" panose="020B0604020202020204" pitchFamily="34" charset="0"/>
              </a:rPr>
            </a:br>
            <a:r>
              <a:rPr lang="en-GB" sz="1600" b="1" dirty="0">
                <a:solidFill>
                  <a:srgbClr val="009999"/>
                </a:solidFill>
                <a:latin typeface="+mn-lt"/>
                <a:cs typeface="Arial" panose="020B0604020202020204" pitchFamily="34" charset="0"/>
              </a:rPr>
              <a:t>Inclusive and unbiased practice across the ‘employee life cycle’</a:t>
            </a:r>
            <a:br>
              <a:rPr lang="en-GB" sz="2400" b="1" dirty="0">
                <a:solidFill>
                  <a:srgbClr val="009999"/>
                </a:solidFill>
                <a:latin typeface="+mn-lt"/>
                <a:cs typeface="Arial" panose="020B0604020202020204" pitchFamily="34" charset="0"/>
              </a:rPr>
            </a:br>
            <a:endParaRPr lang="en-GB" sz="1800" b="1" dirty="0">
              <a:solidFill>
                <a:srgbClr val="009999"/>
              </a:solidFill>
              <a:latin typeface="+mn-lt"/>
              <a:cs typeface="Arial" panose="020B0604020202020204" pitchFamily="34" charset="0"/>
            </a:endParaRPr>
          </a:p>
        </p:txBody>
      </p:sp>
      <p:sp>
        <p:nvSpPr>
          <p:cNvPr id="3" name="Subtitle 2"/>
          <p:cNvSpPr>
            <a:spLocks noGrp="1"/>
          </p:cNvSpPr>
          <p:nvPr>
            <p:ph type="subTitle" idx="1"/>
          </p:nvPr>
        </p:nvSpPr>
        <p:spPr>
          <a:xfrm>
            <a:off x="339400" y="1263720"/>
            <a:ext cx="5687975" cy="8066172"/>
          </a:xfrm>
        </p:spPr>
        <p:txBody>
          <a:bodyPr>
            <a:normAutofit fontScale="40000" lnSpcReduction="20000"/>
          </a:bodyPr>
          <a:lstStyle/>
          <a:p>
            <a:pPr algn="l">
              <a:lnSpc>
                <a:spcPct val="120000"/>
              </a:lnSpc>
            </a:pPr>
            <a:r>
              <a:rPr lang="en-GB" sz="3600" dirty="0"/>
              <a:t>The overall aim of the course is to explore and develop a more in-depth understanding of various forms of bias and its impact on the culture and decision-making processes during the ‘employee life cycle’ covering areas such as recruitment, performance and progression.  </a:t>
            </a:r>
          </a:p>
          <a:p>
            <a:pPr algn="l">
              <a:lnSpc>
                <a:spcPct val="120000"/>
              </a:lnSpc>
            </a:pPr>
            <a:endParaRPr lang="en-GB" sz="3500" dirty="0"/>
          </a:p>
          <a:p>
            <a:pPr algn="l">
              <a:lnSpc>
                <a:spcPct val="120000"/>
              </a:lnSpc>
            </a:pPr>
            <a:r>
              <a:rPr lang="en-GB" sz="3600" dirty="0"/>
              <a:t>Through an engaging workshop we will start to identify solutions and processes that will manage and mitigate bias and prepare the ground for increased equity in practice and supporting operational, systemic and cultural change.</a:t>
            </a:r>
          </a:p>
          <a:p>
            <a:pPr algn="l">
              <a:lnSpc>
                <a:spcPct val="120000"/>
              </a:lnSpc>
            </a:pPr>
            <a:endParaRPr lang="en-GB" sz="3500" dirty="0"/>
          </a:p>
          <a:p>
            <a:pPr algn="l">
              <a:lnSpc>
                <a:spcPct val="120000"/>
              </a:lnSpc>
            </a:pPr>
            <a:r>
              <a:rPr lang="en-GB" sz="3500" dirty="0"/>
              <a:t>This training will benefit your organisation by identifying opportunities to embrace and improve equality, diversity and inclusion as well as being better placed to attract, identify and retain diverse talent.</a:t>
            </a:r>
          </a:p>
          <a:p>
            <a:pPr algn="l">
              <a:lnSpc>
                <a:spcPct val="120000"/>
              </a:lnSpc>
            </a:pPr>
            <a:endParaRPr lang="en-GB" sz="3500" b="1" dirty="0"/>
          </a:p>
          <a:p>
            <a:pPr algn="l">
              <a:lnSpc>
                <a:spcPct val="120000"/>
              </a:lnSpc>
            </a:pPr>
            <a:r>
              <a:rPr lang="en-GB" sz="3600" b="1" dirty="0">
                <a:solidFill>
                  <a:srgbClr val="009999"/>
                </a:solidFill>
              </a:rPr>
              <a:t>This interactive workshop will:</a:t>
            </a:r>
          </a:p>
          <a:p>
            <a:pPr marL="285750" indent="-285750" algn="l">
              <a:lnSpc>
                <a:spcPct val="120000"/>
              </a:lnSpc>
              <a:buFont typeface="Wingdings" panose="05000000000000000000" pitchFamily="2" charset="2"/>
              <a:buChar char="Ø"/>
            </a:pPr>
            <a:r>
              <a:rPr lang="en-GB" sz="3600" dirty="0"/>
              <a:t>Prepare individuals and decision-makers to manage and mitigate the risks of bias affecting the outcomes and opportunities.</a:t>
            </a:r>
          </a:p>
          <a:p>
            <a:pPr marL="285750" indent="-285750" algn="l">
              <a:lnSpc>
                <a:spcPct val="120000"/>
              </a:lnSpc>
              <a:buFont typeface="Wingdings" panose="05000000000000000000" pitchFamily="2" charset="2"/>
              <a:buChar char="Ø"/>
            </a:pPr>
            <a:r>
              <a:rPr lang="en-GB" sz="3600" dirty="0"/>
              <a:t>Enable participants to identify the relevant aspects of conscious bias, unconscious bias and structural bias.</a:t>
            </a:r>
          </a:p>
          <a:p>
            <a:pPr marL="285750" indent="-285750" algn="l">
              <a:lnSpc>
                <a:spcPct val="120000"/>
              </a:lnSpc>
              <a:buFont typeface="Wingdings" panose="05000000000000000000" pitchFamily="2" charset="2"/>
              <a:buChar char="Ø"/>
            </a:pPr>
            <a:r>
              <a:rPr lang="en-GB" sz="3600" dirty="0"/>
              <a:t>Increase awareness and signpost participants to specific approaches, methods and processes that can be used to manage and mitigate conscious, unconscious and structural bias.</a:t>
            </a:r>
          </a:p>
          <a:p>
            <a:pPr marL="285750" indent="-285750" algn="l">
              <a:lnSpc>
                <a:spcPct val="120000"/>
              </a:lnSpc>
              <a:buFont typeface="Wingdings" panose="05000000000000000000" pitchFamily="2" charset="2"/>
              <a:buChar char="Ø"/>
            </a:pPr>
            <a:endParaRPr lang="en-GB" sz="3600" dirty="0"/>
          </a:p>
          <a:p>
            <a:pPr algn="l">
              <a:lnSpc>
                <a:spcPct val="120000"/>
              </a:lnSpc>
            </a:pPr>
            <a:r>
              <a:rPr lang="en-GB" sz="3600" b="1" dirty="0">
                <a:solidFill>
                  <a:srgbClr val="009999"/>
                </a:solidFill>
              </a:rPr>
              <a:t>Content will include:</a:t>
            </a:r>
          </a:p>
          <a:p>
            <a:pPr algn="l">
              <a:lnSpc>
                <a:spcPct val="120000"/>
              </a:lnSpc>
            </a:pPr>
            <a:endParaRPr lang="en-GB" sz="3500" b="1" dirty="0">
              <a:solidFill>
                <a:srgbClr val="009999"/>
              </a:solidFill>
              <a:effectLst/>
            </a:endParaRPr>
          </a:p>
          <a:p>
            <a:pPr marL="1085850" lvl="2" indent="-571500" algn="l">
              <a:buFont typeface="Wingdings" panose="05000000000000000000" pitchFamily="2" charset="2"/>
              <a:buChar char="Ø"/>
            </a:pPr>
            <a:r>
              <a:rPr kumimoji="0" lang="en-GB" sz="3500" b="0" i="0" u="none" strike="noStrike" kern="1200" cap="none" spc="0" normalizeH="0" baseline="0" noProof="0" dirty="0">
                <a:ln>
                  <a:noFill/>
                </a:ln>
                <a:solidFill>
                  <a:prstClr val="black"/>
                </a:solidFill>
                <a:effectLst/>
                <a:uLnTx/>
                <a:uFillTx/>
                <a:ea typeface="+mn-ea"/>
                <a:cs typeface="+mn-cs"/>
              </a:rPr>
              <a:t>Group work</a:t>
            </a:r>
          </a:p>
          <a:p>
            <a:pPr marL="1085850" lvl="2" indent="-571500" algn="l">
              <a:buFont typeface="Wingdings" panose="05000000000000000000" pitchFamily="2" charset="2"/>
              <a:buChar char="Ø"/>
            </a:pPr>
            <a:r>
              <a:rPr kumimoji="0" lang="en-GB" sz="3500" b="0" i="0" u="none" strike="noStrike" kern="1200" cap="none" spc="0" normalizeH="0" baseline="0" noProof="0" dirty="0">
                <a:ln>
                  <a:noFill/>
                </a:ln>
                <a:solidFill>
                  <a:prstClr val="black"/>
                </a:solidFill>
                <a:effectLst/>
                <a:uLnTx/>
                <a:uFillTx/>
                <a:ea typeface="+mn-ea"/>
                <a:cs typeface="+mn-cs"/>
              </a:rPr>
              <a:t>Bias &amp; Implicit Stereotyping</a:t>
            </a:r>
          </a:p>
          <a:p>
            <a:pPr marL="1085850" lvl="2" indent="-571500" algn="l">
              <a:buFont typeface="Wingdings" panose="05000000000000000000" pitchFamily="2" charset="2"/>
              <a:buChar char="Ø"/>
            </a:pPr>
            <a:r>
              <a:rPr lang="en-GB" sz="3500" dirty="0">
                <a:solidFill>
                  <a:prstClr val="black"/>
                </a:solidFill>
              </a:rPr>
              <a:t>Activation techniques in recruitment and selection</a:t>
            </a:r>
          </a:p>
          <a:p>
            <a:pPr marL="1085850" lvl="2" indent="-571500" algn="l">
              <a:buFont typeface="Wingdings" panose="05000000000000000000" pitchFamily="2" charset="2"/>
              <a:buChar char="Ø"/>
            </a:pPr>
            <a:r>
              <a:rPr lang="en-GB" sz="3500" dirty="0">
                <a:solidFill>
                  <a:prstClr val="black"/>
                </a:solidFill>
                <a:effectLst/>
              </a:rPr>
              <a:t>Bias reductions strategies</a:t>
            </a:r>
            <a:endParaRPr lang="en-GB" sz="3500" dirty="0">
              <a:effectLst/>
            </a:endParaRPr>
          </a:p>
        </p:txBody>
      </p:sp>
      <p:pic>
        <p:nvPicPr>
          <p:cNvPr id="13" name="Picture 12"/>
          <p:cNvPicPr>
            <a:picLocks noChangeAspect="1"/>
          </p:cNvPicPr>
          <p:nvPr/>
        </p:nvPicPr>
        <p:blipFill rotWithShape="1">
          <a:blip r:embed="rId3"/>
          <a:srcRect l="9182"/>
          <a:stretch/>
        </p:blipFill>
        <p:spPr>
          <a:xfrm>
            <a:off x="6027376" y="0"/>
            <a:ext cx="830624" cy="9906000"/>
          </a:xfrm>
          <a:prstGeom prst="rect">
            <a:avLst/>
          </a:prstGeom>
        </p:spPr>
      </p:pic>
    </p:spTree>
    <p:extLst>
      <p:ext uri="{BB962C8B-B14F-4D97-AF65-F5344CB8AC3E}">
        <p14:creationId xmlns:p14="http://schemas.microsoft.com/office/powerpoint/2010/main" val="10751787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3497</TotalTime>
  <Words>221</Words>
  <Application>Microsoft Office PowerPoint</Application>
  <PresentationFormat>A4 Paper (210x297 mm)</PresentationFormat>
  <Paragraphs>18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Practice Inclusivity (2 - 3hours) Inclusive and unbiased practice across the ‘employee life cycle’ </vt:lpstr>
    </vt:vector>
  </TitlesOfParts>
  <Company>University of Exeter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It’s About Race –  ‘Challenging Racial Bias and Racism in Practice’</dc:title>
  <dc:creator>Thomas, Russell</dc:creator>
  <cp:lastModifiedBy>Russell Thomas</cp:lastModifiedBy>
  <cp:revision>39</cp:revision>
  <dcterms:created xsi:type="dcterms:W3CDTF">2020-06-10T00:07:25Z</dcterms:created>
  <dcterms:modified xsi:type="dcterms:W3CDTF">2021-09-20T13:08:54Z</dcterms:modified>
</cp:coreProperties>
</file>